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a9310f679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a9310f679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a9310f679c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a9310f679c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a9310f679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a9310f679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a9310f679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a9310f679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hub.com/yatharthtaneja/APColorSwitch" TargetMode="External"/><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24250" y="0"/>
            <a:ext cx="9168300" cy="5143500"/>
          </a:xfrm>
          <a:prstGeom prst="rect">
            <a:avLst/>
          </a:prstGeom>
          <a:solidFill>
            <a:srgbClr val="29292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 name="Google Shape;55;p13"/>
          <p:cNvPicPr preferRelativeResize="0"/>
          <p:nvPr/>
        </p:nvPicPr>
        <p:blipFill>
          <a:blip r:embed="rId3">
            <a:alphaModFix/>
          </a:blip>
          <a:stretch>
            <a:fillRect/>
          </a:stretch>
        </p:blipFill>
        <p:spPr>
          <a:xfrm>
            <a:off x="835675" y="134500"/>
            <a:ext cx="7472650" cy="4203374"/>
          </a:xfrm>
          <a:prstGeom prst="rect">
            <a:avLst/>
          </a:prstGeom>
          <a:noFill/>
          <a:ln cap="flat" cmpd="sng" w="9525">
            <a:solidFill>
              <a:srgbClr val="292929"/>
            </a:solidFill>
            <a:prstDash val="solid"/>
            <a:round/>
            <a:headEnd len="sm" w="sm" type="none"/>
            <a:tailEnd len="sm" w="sm" type="none"/>
          </a:ln>
        </p:spPr>
      </p:pic>
      <p:sp>
        <p:nvSpPr>
          <p:cNvPr id="56" name="Google Shape;56;p13"/>
          <p:cNvSpPr txBox="1"/>
          <p:nvPr/>
        </p:nvSpPr>
        <p:spPr>
          <a:xfrm>
            <a:off x="6405125" y="4337875"/>
            <a:ext cx="2583900" cy="6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5E1F2"/>
                </a:solidFill>
                <a:latin typeface="Montserrat"/>
                <a:ea typeface="Montserrat"/>
                <a:cs typeface="Montserrat"/>
                <a:sym typeface="Montserrat"/>
              </a:rPr>
              <a:t>Akhilesh Reddy</a:t>
            </a:r>
            <a:r>
              <a:rPr lang="en">
                <a:latin typeface="Montserrat"/>
                <a:ea typeface="Montserrat"/>
                <a:cs typeface="Montserrat"/>
                <a:sym typeface="Montserrat"/>
              </a:rPr>
              <a:t> </a:t>
            </a:r>
            <a:r>
              <a:rPr lang="en">
                <a:solidFill>
                  <a:srgbClr val="F6E00D"/>
                </a:solidFill>
                <a:latin typeface="Montserrat"/>
                <a:ea typeface="Montserrat"/>
                <a:cs typeface="Montserrat"/>
                <a:sym typeface="Montserrat"/>
              </a:rPr>
              <a:t>(2019230)</a:t>
            </a:r>
            <a:endParaRPr>
              <a:solidFill>
                <a:srgbClr val="F6E00D"/>
              </a:solidFill>
              <a:latin typeface="Montserrat"/>
              <a:ea typeface="Montserrat"/>
              <a:cs typeface="Montserrat"/>
              <a:sym typeface="Montserrat"/>
            </a:endParaRPr>
          </a:p>
          <a:p>
            <a:pPr indent="0" lvl="0" marL="0" rtl="0" algn="l">
              <a:spcBef>
                <a:spcPts val="0"/>
              </a:spcBef>
              <a:spcAft>
                <a:spcPts val="0"/>
              </a:spcAft>
              <a:buNone/>
            </a:pPr>
            <a:r>
              <a:rPr b="1" lang="en">
                <a:solidFill>
                  <a:srgbClr val="35E1F2"/>
                </a:solidFill>
                <a:latin typeface="Montserrat"/>
                <a:ea typeface="Montserrat"/>
                <a:cs typeface="Montserrat"/>
                <a:sym typeface="Montserrat"/>
              </a:rPr>
              <a:t>Yatharth Taneja</a:t>
            </a:r>
            <a:r>
              <a:rPr b="1" lang="en">
                <a:latin typeface="Montserrat"/>
                <a:ea typeface="Montserrat"/>
                <a:cs typeface="Montserrat"/>
                <a:sym typeface="Montserrat"/>
              </a:rPr>
              <a:t> </a:t>
            </a:r>
            <a:r>
              <a:rPr lang="en">
                <a:solidFill>
                  <a:srgbClr val="F6E00D"/>
                </a:solidFill>
                <a:latin typeface="Montserrat"/>
                <a:ea typeface="Montserrat"/>
                <a:cs typeface="Montserrat"/>
                <a:sym typeface="Montserrat"/>
              </a:rPr>
              <a:t>(2019346)</a:t>
            </a:r>
            <a:endParaRPr>
              <a:solidFill>
                <a:srgbClr val="F6E00D"/>
              </a:solidFill>
              <a:latin typeface="Montserrat"/>
              <a:ea typeface="Montserrat"/>
              <a:cs typeface="Montserrat"/>
              <a:sym typeface="Montserrat"/>
            </a:endParaRPr>
          </a:p>
        </p:txBody>
      </p:sp>
      <p:sp>
        <p:nvSpPr>
          <p:cNvPr id="57" name="Google Shape;57;p13"/>
          <p:cNvSpPr txBox="1"/>
          <p:nvPr/>
        </p:nvSpPr>
        <p:spPr>
          <a:xfrm>
            <a:off x="261600" y="4263200"/>
            <a:ext cx="3802200" cy="6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D037E"/>
                </a:solidFill>
                <a:latin typeface="Montserrat"/>
                <a:ea typeface="Montserrat"/>
                <a:cs typeface="Montserrat"/>
                <a:sym typeface="Montserrat"/>
              </a:rPr>
              <a:t>CSE201 </a:t>
            </a:r>
            <a:endParaRPr b="1" sz="2000">
              <a:solidFill>
                <a:srgbClr val="FD037E"/>
              </a:solidFill>
              <a:latin typeface="Montserrat"/>
              <a:ea typeface="Montserrat"/>
              <a:cs typeface="Montserrat"/>
              <a:sym typeface="Montserrat"/>
            </a:endParaRPr>
          </a:p>
          <a:p>
            <a:pPr indent="0" lvl="0" marL="0" rtl="0" algn="l">
              <a:spcBef>
                <a:spcPts val="0"/>
              </a:spcBef>
              <a:spcAft>
                <a:spcPts val="0"/>
              </a:spcAft>
              <a:buNone/>
            </a:pPr>
            <a:r>
              <a:rPr b="1" lang="en" sz="2000">
                <a:solidFill>
                  <a:srgbClr val="8B14FA"/>
                </a:solidFill>
                <a:latin typeface="Montserrat"/>
                <a:ea typeface="Montserrat"/>
                <a:cs typeface="Montserrat"/>
                <a:sym typeface="Montserrat"/>
              </a:rPr>
              <a:t>Advanced Programming</a:t>
            </a:r>
            <a:endParaRPr sz="2000">
              <a:solidFill>
                <a:srgbClr val="8B14FA"/>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6281900" y="152400"/>
            <a:ext cx="2726028" cy="4838700"/>
          </a:xfrm>
          <a:prstGeom prst="rect">
            <a:avLst/>
          </a:prstGeom>
          <a:noFill/>
          <a:ln>
            <a:noFill/>
          </a:ln>
        </p:spPr>
      </p:pic>
      <p:sp>
        <p:nvSpPr>
          <p:cNvPr id="63" name="Google Shape;63;p14"/>
          <p:cNvSpPr txBox="1"/>
          <p:nvPr/>
        </p:nvSpPr>
        <p:spPr>
          <a:xfrm>
            <a:off x="304974" y="820475"/>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Softwares Used: IntelliJ and Scene Builder</a:t>
            </a:r>
            <a:endParaRPr/>
          </a:p>
        </p:txBody>
      </p:sp>
      <p:sp>
        <p:nvSpPr>
          <p:cNvPr id="64" name="Google Shape;64;p14"/>
          <p:cNvSpPr txBox="1"/>
          <p:nvPr/>
        </p:nvSpPr>
        <p:spPr>
          <a:xfrm>
            <a:off x="304974" y="1205212"/>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Version Control System: GIT and GITHUB</a:t>
            </a:r>
            <a:endParaRPr/>
          </a:p>
        </p:txBody>
      </p:sp>
      <p:sp>
        <p:nvSpPr>
          <p:cNvPr id="65" name="Google Shape;65;p14"/>
          <p:cNvSpPr txBox="1"/>
          <p:nvPr/>
        </p:nvSpPr>
        <p:spPr>
          <a:xfrm>
            <a:off x="309625" y="1606601"/>
            <a:ext cx="5768100" cy="6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All the assets are self made either by coding in Javafx or by making individual images/ animation in adobe </a:t>
            </a:r>
            <a:r>
              <a:rPr lang="en"/>
              <a:t>Illustrator</a:t>
            </a:r>
            <a:r>
              <a:rPr lang="en"/>
              <a:t> and photoshop</a:t>
            </a:r>
            <a:endParaRPr/>
          </a:p>
        </p:txBody>
      </p:sp>
      <p:sp>
        <p:nvSpPr>
          <p:cNvPr id="66" name="Google Shape;66;p14"/>
          <p:cNvSpPr txBox="1"/>
          <p:nvPr/>
        </p:nvSpPr>
        <p:spPr>
          <a:xfrm>
            <a:off x="304975" y="2189877"/>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ver 33 different classes interacting and playing along</a:t>
            </a:r>
            <a:endParaRPr/>
          </a:p>
        </p:txBody>
      </p:sp>
      <p:sp>
        <p:nvSpPr>
          <p:cNvPr id="67" name="Google Shape;67;p14"/>
          <p:cNvSpPr txBox="1"/>
          <p:nvPr/>
        </p:nvSpPr>
        <p:spPr>
          <a:xfrm>
            <a:off x="309625" y="2597926"/>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a:t>
            </a:r>
            <a:r>
              <a:rPr lang="en"/>
              <a:t>sing Facade, Flyweight Pattern, Observer, Strategy, State design patterns</a:t>
            </a:r>
            <a:endParaRPr/>
          </a:p>
        </p:txBody>
      </p:sp>
      <p:sp>
        <p:nvSpPr>
          <p:cNvPr id="68" name="Google Shape;68;p14"/>
          <p:cNvSpPr txBox="1"/>
          <p:nvPr/>
        </p:nvSpPr>
        <p:spPr>
          <a:xfrm>
            <a:off x="291150" y="3174562"/>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 UI is both statically managed by FXML and dynamic by JavaFX</a:t>
            </a:r>
            <a:endParaRPr/>
          </a:p>
        </p:txBody>
      </p:sp>
      <p:sp>
        <p:nvSpPr>
          <p:cNvPr id="69" name="Google Shape;69;p14"/>
          <p:cNvSpPr txBox="1"/>
          <p:nvPr/>
        </p:nvSpPr>
        <p:spPr>
          <a:xfrm>
            <a:off x="291150" y="3522552"/>
            <a:ext cx="57681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a:t>
            </a:r>
            <a:r>
              <a:rPr lang="en"/>
              <a:t>sed polymorphism, inheritance, serialization, encapsulation, inner classes OOP Principles</a:t>
            </a:r>
            <a:endParaRPr/>
          </a:p>
        </p:txBody>
      </p:sp>
      <p:sp>
        <p:nvSpPr>
          <p:cNvPr id="70" name="Google Shape;70;p14"/>
          <p:cNvSpPr txBox="1"/>
          <p:nvPr/>
        </p:nvSpPr>
        <p:spPr>
          <a:xfrm>
            <a:off x="679325" y="230325"/>
            <a:ext cx="4495800" cy="60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000">
                <a:solidFill>
                  <a:srgbClr val="35E1F2"/>
                </a:solidFill>
                <a:latin typeface="Montserrat"/>
                <a:ea typeface="Montserrat"/>
                <a:cs typeface="Montserrat"/>
                <a:sym typeface="Montserrat"/>
              </a:rPr>
              <a:t>DESIGN AND IMPLEMENTATION</a:t>
            </a:r>
            <a:endParaRPr b="1" sz="2000">
              <a:solidFill>
                <a:srgbClr val="35E1F2"/>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t/>
            </a:r>
            <a:endParaRPr b="1" sz="2000">
              <a:solidFill>
                <a:srgbClr val="35E1F2"/>
              </a:solidFill>
              <a:latin typeface="Montserrat"/>
              <a:ea typeface="Montserrat"/>
              <a:cs typeface="Montserrat"/>
              <a:sym typeface="Montserrat"/>
            </a:endParaRPr>
          </a:p>
          <a:p>
            <a:pPr indent="0" lvl="0" marL="0" rtl="0" algn="ctr">
              <a:spcBef>
                <a:spcPts val="0"/>
              </a:spcBef>
              <a:spcAft>
                <a:spcPts val="0"/>
              </a:spcAft>
              <a:buNone/>
            </a:pPr>
            <a:r>
              <a:t/>
            </a:r>
            <a:endParaRPr b="1" sz="2000">
              <a:solidFill>
                <a:srgbClr val="35E1F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5"/>
          <p:cNvPicPr preferRelativeResize="0"/>
          <p:nvPr/>
        </p:nvPicPr>
        <p:blipFill>
          <a:blip r:embed="rId3">
            <a:alphaModFix/>
          </a:blip>
          <a:stretch>
            <a:fillRect/>
          </a:stretch>
        </p:blipFill>
        <p:spPr>
          <a:xfrm>
            <a:off x="152400" y="152400"/>
            <a:ext cx="2726028" cy="4838700"/>
          </a:xfrm>
          <a:prstGeom prst="rect">
            <a:avLst/>
          </a:prstGeom>
          <a:noFill/>
          <a:ln>
            <a:noFill/>
          </a:ln>
        </p:spPr>
      </p:pic>
      <p:sp>
        <p:nvSpPr>
          <p:cNvPr id="76" name="Google Shape;76;p15"/>
          <p:cNvSpPr txBox="1"/>
          <p:nvPr/>
        </p:nvSpPr>
        <p:spPr>
          <a:xfrm>
            <a:off x="3020600" y="691450"/>
            <a:ext cx="5907600" cy="42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P. Initial problems in collaboration</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 Learned Git together with few temporary files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 Connecting FXML and different stages</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 Discovered similar problems and found out a way to pass  reference to keep the same stage throughout</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 Fxml obstacles would not allow us to use OOPS properly and we couldn’t create algorithm for difficulty with FXML</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 Made similar obstacles by ourselves through coding and applying lots of maths for accuracy</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 JavaFx objects cannot be serialised</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 Implemented additional data structures to store the references , positions , obstacle types etc</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 General queries regarding javafx and ways to solve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 Took reference from manpages , tutorialspoint and learned how to resort our issues</a:t>
            </a:r>
            <a:endParaRPr>
              <a:latin typeface="Montserrat"/>
              <a:ea typeface="Montserrat"/>
              <a:cs typeface="Montserrat"/>
              <a:sym typeface="Montserrat"/>
            </a:endParaRPr>
          </a:p>
        </p:txBody>
      </p:sp>
      <p:sp>
        <p:nvSpPr>
          <p:cNvPr id="77" name="Google Shape;77;p15"/>
          <p:cNvSpPr txBox="1"/>
          <p:nvPr/>
        </p:nvSpPr>
        <p:spPr>
          <a:xfrm>
            <a:off x="4155600" y="152400"/>
            <a:ext cx="3802200" cy="60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D037E"/>
                </a:solidFill>
                <a:latin typeface="Montserrat"/>
                <a:ea typeface="Montserrat"/>
                <a:cs typeface="Montserrat"/>
                <a:sym typeface="Montserrat"/>
              </a:rPr>
              <a:t>Problems Faced</a:t>
            </a:r>
            <a:endParaRPr sz="2000">
              <a:solidFill>
                <a:srgbClr val="8B14FA"/>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nvSpPr>
        <p:spPr>
          <a:xfrm>
            <a:off x="375050" y="728650"/>
            <a:ext cx="8659500" cy="2271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work was split uniformly between us. </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Split the work on the basis of UI layers and functionality. </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Initially Yatharth handled most of the UI part along with movement of obstacles and Akhilesh handled majority of the integration along with the game play. </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For the remaining work, both of us contributed equally in every function and the credit cannot go to any one single person, which can be seen in our commit history and for the rest of the work, we interacted through screen share and helped each other out and coded together.</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The commit history can be seen in our github profile, and link for the same has been </a:t>
            </a:r>
            <a:r>
              <a:rPr lang="en" sz="1300" u="sng">
                <a:solidFill>
                  <a:schemeClr val="hlink"/>
                </a:solidFill>
                <a:latin typeface="Montserrat"/>
                <a:ea typeface="Montserrat"/>
                <a:cs typeface="Montserrat"/>
                <a:sym typeface="Montserrat"/>
                <a:hlinkClick r:id="rId3"/>
              </a:rPr>
              <a:t>attached. </a:t>
            </a:r>
            <a:endParaRPr sz="1300">
              <a:solidFill>
                <a:schemeClr val="dk1"/>
              </a:solidFill>
              <a:latin typeface="Montserrat"/>
              <a:ea typeface="Montserrat"/>
              <a:cs typeface="Montserrat"/>
              <a:sym typeface="Montserrat"/>
            </a:endParaRPr>
          </a:p>
        </p:txBody>
      </p:sp>
      <p:sp>
        <p:nvSpPr>
          <p:cNvPr id="83" name="Google Shape;83;p16"/>
          <p:cNvSpPr txBox="1"/>
          <p:nvPr/>
        </p:nvSpPr>
        <p:spPr>
          <a:xfrm>
            <a:off x="2670900" y="195275"/>
            <a:ext cx="3802200" cy="60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8B14FA"/>
                </a:solidFill>
                <a:latin typeface="Montserrat"/>
                <a:ea typeface="Montserrat"/>
                <a:cs typeface="Montserrat"/>
                <a:sym typeface="Montserrat"/>
              </a:rPr>
              <a:t>Individual Contribution </a:t>
            </a:r>
            <a:endParaRPr sz="2000">
              <a:solidFill>
                <a:srgbClr val="8B14FA"/>
              </a:solidFill>
              <a:latin typeface="Montserrat"/>
              <a:ea typeface="Montserrat"/>
              <a:cs typeface="Montserrat"/>
              <a:sym typeface="Montserrat"/>
            </a:endParaRPr>
          </a:p>
        </p:txBody>
      </p:sp>
      <p:pic>
        <p:nvPicPr>
          <p:cNvPr id="84" name="Google Shape;84;p16"/>
          <p:cNvPicPr preferRelativeResize="0"/>
          <p:nvPr/>
        </p:nvPicPr>
        <p:blipFill rotWithShape="1">
          <a:blip r:embed="rId4">
            <a:alphaModFix/>
          </a:blip>
          <a:srcRect b="0" l="0" r="31238" t="0"/>
          <a:stretch/>
        </p:blipFill>
        <p:spPr>
          <a:xfrm>
            <a:off x="3514996" y="3353275"/>
            <a:ext cx="5357524" cy="1549125"/>
          </a:xfrm>
          <a:prstGeom prst="rect">
            <a:avLst/>
          </a:prstGeom>
          <a:noFill/>
          <a:ln>
            <a:noFill/>
          </a:ln>
        </p:spPr>
      </p:pic>
      <p:pic>
        <p:nvPicPr>
          <p:cNvPr id="85" name="Google Shape;85;p16"/>
          <p:cNvPicPr preferRelativeResize="0"/>
          <p:nvPr/>
        </p:nvPicPr>
        <p:blipFill>
          <a:blip r:embed="rId5">
            <a:alphaModFix/>
          </a:blip>
          <a:stretch>
            <a:fillRect/>
          </a:stretch>
        </p:blipFill>
        <p:spPr>
          <a:xfrm>
            <a:off x="184024" y="3232725"/>
            <a:ext cx="2966659" cy="1790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7"/>
          <p:cNvPicPr preferRelativeResize="0"/>
          <p:nvPr/>
        </p:nvPicPr>
        <p:blipFill>
          <a:blip r:embed="rId3">
            <a:alphaModFix/>
          </a:blip>
          <a:stretch>
            <a:fillRect/>
          </a:stretch>
        </p:blipFill>
        <p:spPr>
          <a:xfrm>
            <a:off x="152400" y="152400"/>
            <a:ext cx="2726028" cy="4838700"/>
          </a:xfrm>
          <a:prstGeom prst="rect">
            <a:avLst/>
          </a:prstGeom>
          <a:noFill/>
          <a:ln>
            <a:noFill/>
          </a:ln>
        </p:spPr>
      </p:pic>
      <p:sp>
        <p:nvSpPr>
          <p:cNvPr id="91" name="Google Shape;91;p17"/>
          <p:cNvSpPr txBox="1"/>
          <p:nvPr/>
        </p:nvSpPr>
        <p:spPr>
          <a:xfrm>
            <a:off x="3020600" y="691450"/>
            <a:ext cx="5907600" cy="4221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AutoNum type="arabicPeriod"/>
            </a:pPr>
            <a:r>
              <a:rPr lang="en">
                <a:latin typeface="Montserrat"/>
                <a:ea typeface="Montserrat"/>
                <a:cs typeface="Montserrat"/>
                <a:sym typeface="Montserrat"/>
              </a:rPr>
              <a:t>Exclusive </a:t>
            </a:r>
            <a:r>
              <a:rPr b="1" lang="en">
                <a:latin typeface="Montserrat"/>
                <a:ea typeface="Montserrat"/>
                <a:cs typeface="Montserrat"/>
                <a:sym typeface="Montserrat"/>
              </a:rPr>
              <a:t>Light Mode</a:t>
            </a:r>
            <a:r>
              <a:rPr lang="en">
                <a:latin typeface="Montserrat"/>
                <a:ea typeface="Montserrat"/>
                <a:cs typeface="Montserrat"/>
                <a:sym typeface="Montserrat"/>
              </a:rPr>
              <a:t>, with a lighter background and dark buttons. (it makes the game more interesting for the users to play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rabicPeriod"/>
            </a:pPr>
            <a:r>
              <a:rPr lang="en">
                <a:latin typeface="Montserrat"/>
                <a:ea typeface="Montserrat"/>
                <a:cs typeface="Montserrat"/>
                <a:sym typeface="Montserrat"/>
              </a:rPr>
              <a:t>Cheatcodes? Press the H key for secret </a:t>
            </a:r>
            <a:r>
              <a:rPr b="1" lang="en">
                <a:latin typeface="Montserrat"/>
                <a:ea typeface="Montserrat"/>
                <a:cs typeface="Montserrat"/>
                <a:sym typeface="Montserrat"/>
              </a:rPr>
              <a:t>Developer Mode</a:t>
            </a:r>
            <a:r>
              <a:rPr lang="en">
                <a:latin typeface="Montserrat"/>
                <a:ea typeface="Montserrat"/>
                <a:cs typeface="Montserrat"/>
                <a:sym typeface="Montserrat"/>
              </a:rPr>
              <a:t> where you cannot die ;)</a:t>
            </a:r>
            <a:endParaRPr>
              <a:latin typeface="Montserrat"/>
              <a:ea typeface="Montserrat"/>
              <a:cs typeface="Montserrat"/>
              <a:sym typeface="Montserrat"/>
            </a:endParaRPr>
          </a:p>
          <a:p>
            <a:pPr indent="0" lvl="0" marL="91440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rabicPeriod"/>
            </a:pPr>
            <a:r>
              <a:rPr b="1" lang="en">
                <a:latin typeface="Montserrat"/>
                <a:ea typeface="Montserrat"/>
                <a:cs typeface="Montserrat"/>
                <a:sym typeface="Montserrat"/>
              </a:rPr>
              <a:t>Background music</a:t>
            </a:r>
            <a:r>
              <a:rPr lang="en">
                <a:latin typeface="Montserrat"/>
                <a:ea typeface="Montserrat"/>
                <a:cs typeface="Montserrat"/>
                <a:sym typeface="Montserrat"/>
              </a:rPr>
              <a:t> and individual </a:t>
            </a:r>
            <a:r>
              <a:rPr b="1" lang="en">
                <a:latin typeface="Montserrat"/>
                <a:ea typeface="Montserrat"/>
                <a:cs typeface="Montserrat"/>
                <a:sym typeface="Montserrat"/>
              </a:rPr>
              <a:t>sound effects</a:t>
            </a:r>
            <a:r>
              <a:rPr lang="en">
                <a:latin typeface="Montserrat"/>
                <a:ea typeface="Montserrat"/>
                <a:cs typeface="Montserrat"/>
                <a:sym typeface="Montserrat"/>
              </a:rPr>
              <a:t> for every action/ button as in the original game with the ability to mute them </a:t>
            </a:r>
            <a:r>
              <a:rPr lang="en">
                <a:latin typeface="Montserrat"/>
                <a:ea typeface="Montserrat"/>
                <a:cs typeface="Montserrat"/>
                <a:sym typeface="Montserrat"/>
              </a:rPr>
              <a:t>separately</a:t>
            </a:r>
            <a:r>
              <a:rPr lang="en">
                <a:latin typeface="Montserrat"/>
                <a:ea typeface="Montserrat"/>
                <a:cs typeface="Montserrat"/>
                <a:sym typeface="Montserrat"/>
              </a:rPr>
              <a:t> in settings</a:t>
            </a:r>
            <a:endParaRPr>
              <a:latin typeface="Montserrat"/>
              <a:ea typeface="Montserrat"/>
              <a:cs typeface="Montserrat"/>
              <a:sym typeface="Montserrat"/>
            </a:endParaRPr>
          </a:p>
          <a:p>
            <a:pPr indent="0" lvl="0" marL="91440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rabicPeriod"/>
            </a:pPr>
            <a:r>
              <a:rPr lang="en">
                <a:latin typeface="Montserrat"/>
                <a:ea typeface="Montserrat"/>
                <a:cs typeface="Montserrat"/>
                <a:sym typeface="Montserrat"/>
              </a:rPr>
              <a:t>Subtle</a:t>
            </a:r>
            <a:r>
              <a:rPr lang="en">
                <a:latin typeface="Montserrat"/>
                <a:ea typeface="Montserrat"/>
                <a:cs typeface="Montserrat"/>
                <a:sym typeface="Montserrat"/>
              </a:rPr>
              <a:t> </a:t>
            </a:r>
            <a:r>
              <a:rPr b="1" lang="en">
                <a:latin typeface="Montserrat"/>
                <a:ea typeface="Montserrat"/>
                <a:cs typeface="Montserrat"/>
                <a:sym typeface="Montserrat"/>
              </a:rPr>
              <a:t>animations</a:t>
            </a:r>
            <a:r>
              <a:rPr lang="en">
                <a:latin typeface="Montserrat"/>
                <a:ea typeface="Montserrat"/>
                <a:cs typeface="Montserrat"/>
                <a:sym typeface="Montserrat"/>
              </a:rPr>
              <a:t> like a blinking star , +1 on collection of star , bursting of ball on death.</a:t>
            </a:r>
            <a:endParaRPr>
              <a:latin typeface="Montserrat"/>
              <a:ea typeface="Montserrat"/>
              <a:cs typeface="Montserrat"/>
              <a:sym typeface="Montserrat"/>
            </a:endParaRPr>
          </a:p>
          <a:p>
            <a:pPr indent="0" lvl="0" marL="91440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rabicPeriod"/>
            </a:pPr>
            <a:r>
              <a:rPr lang="en">
                <a:latin typeface="Montserrat"/>
                <a:ea typeface="Montserrat"/>
                <a:cs typeface="Montserrat"/>
                <a:sym typeface="Montserrat"/>
              </a:rPr>
              <a:t>Over 10 different obstacles with fluid animation.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rabicPeriod"/>
            </a:pPr>
            <a:r>
              <a:rPr lang="en">
                <a:latin typeface="Montserrat"/>
                <a:ea typeface="Montserrat"/>
                <a:cs typeface="Montserrat"/>
                <a:sym typeface="Montserrat"/>
              </a:rPr>
              <a:t>Option to Reset Data, like highscore , total stars and all the saved games</a:t>
            </a:r>
            <a:endParaRPr>
              <a:latin typeface="Montserrat"/>
              <a:ea typeface="Montserrat"/>
              <a:cs typeface="Montserrat"/>
              <a:sym typeface="Montserrat"/>
            </a:endParaRPr>
          </a:p>
        </p:txBody>
      </p:sp>
      <p:sp>
        <p:nvSpPr>
          <p:cNvPr id="92" name="Google Shape;92;p17"/>
          <p:cNvSpPr txBox="1"/>
          <p:nvPr/>
        </p:nvSpPr>
        <p:spPr>
          <a:xfrm>
            <a:off x="4155600" y="152400"/>
            <a:ext cx="3802200" cy="60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D037E"/>
                </a:solidFill>
                <a:latin typeface="Montserrat"/>
                <a:ea typeface="Montserrat"/>
                <a:cs typeface="Montserrat"/>
                <a:sym typeface="Montserrat"/>
              </a:rPr>
              <a:t>BONUS</a:t>
            </a:r>
            <a:endParaRPr sz="2000">
              <a:solidFill>
                <a:srgbClr val="8B14FA"/>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